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ites.google.com/palmbeachschools.org/jhscollege/college-and-mo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ir.com/students-families?hsLang=en-u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Juniors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Are You Ready Your Senior Year?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284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University System Matrix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Mid-50% range for GPA &amp; Test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98186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Type of preferred application, i.e. institution, Common Application, Coalition, etc.</a:t>
            </a:r>
          </a:p>
          <a:p>
            <a:r>
              <a:rPr lang="en-US" sz="2400" dirty="0" smtClean="0"/>
              <a:t>Middle range test scores &amp; GPA for both summer and fall sessions</a:t>
            </a:r>
          </a:p>
          <a:p>
            <a:r>
              <a:rPr lang="en-US" sz="2400" dirty="0" smtClean="0"/>
              <a:t>How grades/transcripts should be submitted, i.e. SSAR, official transcript, SPARK</a:t>
            </a:r>
          </a:p>
          <a:p>
            <a:r>
              <a:rPr lang="en-US" sz="2400" dirty="0" smtClean="0"/>
              <a:t>Whether Super Scoring is used</a:t>
            </a:r>
          </a:p>
          <a:p>
            <a:r>
              <a:rPr lang="en-US" sz="2400" dirty="0" smtClean="0"/>
              <a:t>Type of admissions, i.e. rolling or </a:t>
            </a:r>
            <a:r>
              <a:rPr lang="en-US" sz="2400" dirty="0" err="1" smtClean="0"/>
              <a:t>deadlined</a:t>
            </a:r>
            <a:r>
              <a:rPr lang="en-US" sz="2400" dirty="0" smtClean="0"/>
              <a:t> and dates</a:t>
            </a:r>
          </a:p>
          <a:p>
            <a:r>
              <a:rPr lang="en-US" sz="2400" dirty="0" smtClean="0"/>
              <a:t>Cost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pg. 4 in packet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22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Invaluable Application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913"/>
            <a:ext cx="8596668" cy="46614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Visit “College &amp; More” under students/parents to counseling/guidance to </a:t>
            </a:r>
            <a:r>
              <a:rPr lang="en-US" sz="3200" dirty="0"/>
              <a:t>“College and More</a:t>
            </a:r>
            <a:r>
              <a:rPr lang="en-US" sz="3200" dirty="0" smtClean="0"/>
              <a:t>”:</a:t>
            </a:r>
          </a:p>
          <a:p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sites.google.com/palmbeachschools.org/jhscollege/college-and-more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79" y="4056859"/>
            <a:ext cx="5480787" cy="25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Begin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04356"/>
            <a:ext cx="4184035" cy="443700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Create a Professional Email</a:t>
            </a:r>
          </a:p>
          <a:p>
            <a:r>
              <a:rPr lang="en-US" sz="3600" dirty="0" smtClean="0"/>
              <a:t>You should use this email for all university applications.</a:t>
            </a:r>
          </a:p>
          <a:p>
            <a:r>
              <a:rPr lang="en-US" sz="3600" dirty="0" smtClean="0"/>
              <a:t>Check this email often once you submit your application(s).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604356"/>
            <a:ext cx="4184034" cy="368254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Review your social media image, i.e TikTok, Instagram, Twitter, etc.</a:t>
            </a:r>
            <a:r>
              <a:rPr lang="en-US" sz="2800" dirty="0"/>
              <a:t> </a:t>
            </a:r>
            <a:r>
              <a:rPr lang="en-US" sz="2800" dirty="0" smtClean="0"/>
              <a:t>and CLEAN IT UP as needed.</a:t>
            </a:r>
          </a:p>
          <a:p>
            <a:r>
              <a:rPr lang="en-US" sz="2800" dirty="0" smtClean="0"/>
              <a:t>When in doubt:  Delete, Delete, Delete.</a:t>
            </a:r>
          </a:p>
          <a:p>
            <a:pPr marL="0" indent="0">
              <a:buNone/>
            </a:pPr>
            <a:r>
              <a:rPr lang="en-US" sz="2800" dirty="0" smtClean="0"/>
              <a:t>#1 &amp; 2</a:t>
            </a:r>
          </a:p>
        </p:txBody>
      </p:sp>
      <p:pic>
        <p:nvPicPr>
          <p:cNvPr id="1028" name="Picture 4" descr="Platform Diversity: Five Social Media Platforms to Consider - [Talking  Influenc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164">
            <a:off x="7875013" y="3536276"/>
            <a:ext cx="3892697" cy="24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Universities Consider When Reviewing My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32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Strong GPA</a:t>
            </a:r>
          </a:p>
          <a:p>
            <a:r>
              <a:rPr lang="en-US" sz="2000" dirty="0" smtClean="0"/>
              <a:t>Rigorous Coursework – 5 academically oriented courses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which can include  upper level electives </a:t>
            </a:r>
          </a:p>
          <a:p>
            <a:r>
              <a:rPr lang="en-US" sz="2000" dirty="0" smtClean="0"/>
              <a:t>Competitive Test Scores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Test Optional Schools – Greater emphasis is placed on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GPA, rigor of coursework, &amp; resume strengths</a:t>
            </a:r>
          </a:p>
          <a:p>
            <a:r>
              <a:rPr lang="en-US" sz="2000" dirty="0" smtClean="0"/>
              <a:t>Holistic Application Review to include: leadership, community service, extracurricular involvement, honors &amp; awards, character &amp; self-growth</a:t>
            </a:r>
          </a:p>
        </p:txBody>
      </p:sp>
      <p:pic>
        <p:nvPicPr>
          <p:cNvPr id="2050" name="Picture 2" descr="What Looks Good on College Applications? | The Princeton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67" y="1288473"/>
            <a:ext cx="4225231" cy="34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41502"/>
            <a:ext cx="4372898" cy="3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Test Is Best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46415"/>
            <a:ext cx="4184035" cy="4946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SAT:</a:t>
            </a:r>
          </a:p>
          <a:p>
            <a:r>
              <a:rPr lang="en-US" sz="2000" dirty="0" smtClean="0"/>
              <a:t>SECTIONS: reading, writing &amp; language, math</a:t>
            </a:r>
          </a:p>
          <a:p>
            <a:r>
              <a:rPr lang="en-US" sz="2000" dirty="0" smtClean="0"/>
              <a:t>Length:  3 hours</a:t>
            </a:r>
          </a:p>
          <a:p>
            <a:r>
              <a:rPr lang="en-US" sz="2000" dirty="0" smtClean="0"/>
              <a:t>Reading:  5 passages</a:t>
            </a:r>
          </a:p>
          <a:p>
            <a:r>
              <a:rPr lang="en-US" sz="2000" dirty="0" smtClean="0"/>
              <a:t>Science:  none</a:t>
            </a:r>
          </a:p>
          <a:p>
            <a:r>
              <a:rPr lang="en-US" sz="2000" dirty="0" smtClean="0"/>
              <a:t>Math:  Algebra I &amp; II, geometry, trigonometry &amp; data analysis</a:t>
            </a:r>
          </a:p>
          <a:p>
            <a:r>
              <a:rPr lang="en-US" sz="2000" dirty="0" smtClean="0"/>
              <a:t>Calculator – not allowed on some questions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46415"/>
            <a:ext cx="4184034" cy="4594947"/>
          </a:xfrm>
        </p:spPr>
        <p:txBody>
          <a:bodyPr/>
          <a:lstStyle/>
          <a:p>
            <a:r>
              <a:rPr lang="en-US" dirty="0" smtClean="0"/>
              <a:t>ACT:</a:t>
            </a:r>
          </a:p>
          <a:p>
            <a:r>
              <a:rPr lang="en-US" dirty="0" smtClean="0"/>
              <a:t>SECTIONS:  English, math, reading &amp; science</a:t>
            </a:r>
          </a:p>
          <a:p>
            <a:r>
              <a:rPr lang="en-US" dirty="0" smtClean="0"/>
              <a:t>Length:  3 hours</a:t>
            </a:r>
          </a:p>
          <a:p>
            <a:r>
              <a:rPr lang="en-US" dirty="0" smtClean="0"/>
              <a:t>Reading:  4 passages</a:t>
            </a:r>
          </a:p>
          <a:p>
            <a:r>
              <a:rPr lang="en-US" dirty="0" smtClean="0"/>
              <a:t>Science:  Tests critical thinking skills, not specific knowledge</a:t>
            </a:r>
          </a:p>
          <a:p>
            <a:r>
              <a:rPr lang="en-US" dirty="0" smtClean="0"/>
              <a:t>Math:  Algebra I &amp; II, geometry, trigonometry, and probability and statistics</a:t>
            </a:r>
          </a:p>
          <a:p>
            <a:r>
              <a:rPr lang="en-US" dirty="0" smtClean="0"/>
              <a:t>Calculator:  Used with all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276" y="5727469"/>
            <a:ext cx="866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HIGHLY RECOMMENDED that you take both tests to see which tests you are </a:t>
            </a:r>
          </a:p>
          <a:p>
            <a:r>
              <a:rPr lang="en-US" dirty="0"/>
              <a:t>m</a:t>
            </a:r>
            <a:r>
              <a:rPr lang="en-US" dirty="0" smtClean="0"/>
              <a:t>ost successful on.  Score conversion charts can be found on the internet. #3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65018"/>
            <a:ext cx="3854528" cy="81464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SCOIR?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037" y="665018"/>
            <a:ext cx="4420208" cy="55612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795549"/>
            <a:ext cx="3854528" cy="4946073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An online FREE resource that helps you: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smtClean="0"/>
              <a:t>Identify your aptitudes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smtClean="0"/>
              <a:t>Identify Career fields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smtClean="0"/>
              <a:t>Identify College programs &amp; majors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smtClean="0"/>
              <a:t>Access your “acceptance predictor”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smtClean="0"/>
              <a:t>Organize your personal profile</a:t>
            </a:r>
          </a:p>
          <a:p>
            <a:r>
              <a:rPr lang="en-US" sz="2900" dirty="0" smtClean="0">
                <a:hlinkClick r:id="rId3"/>
              </a:rPr>
              <a:t>https</a:t>
            </a:r>
            <a:r>
              <a:rPr lang="en-US" sz="2900" dirty="0">
                <a:hlinkClick r:id="rId3"/>
              </a:rPr>
              <a:t>://</a:t>
            </a:r>
            <a:r>
              <a:rPr lang="en-US" sz="2900" dirty="0" smtClean="0">
                <a:hlinkClick r:id="rId3"/>
              </a:rPr>
              <a:t>www.scoir.com/students-families?hsLang=en-us</a:t>
            </a:r>
            <a:r>
              <a:rPr lang="en-US" sz="2900" dirty="0" smtClean="0"/>
              <a:t> </a:t>
            </a:r>
            <a:endParaRPr lang="en-US" sz="2900" dirty="0"/>
          </a:p>
          <a:p>
            <a:endParaRPr lang="en-US" sz="2900" dirty="0"/>
          </a:p>
        </p:txBody>
      </p:sp>
      <p:sp>
        <p:nvSpPr>
          <p:cNvPr id="8" name="TextBox 7"/>
          <p:cNvSpPr txBox="1"/>
          <p:nvPr/>
        </p:nvSpPr>
        <p:spPr>
          <a:xfrm>
            <a:off x="3249616" y="6406774"/>
            <a:ext cx="6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My Resume Important?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818273" cy="388077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Your resume allows schools to learn more about you and your interests.</a:t>
            </a:r>
          </a:p>
          <a:p>
            <a:r>
              <a:rPr lang="en-US" sz="2800" dirty="0" smtClean="0"/>
              <a:t>Many applications request that upload a resume.</a:t>
            </a:r>
          </a:p>
          <a:p>
            <a:r>
              <a:rPr lang="en-US" sz="2800" dirty="0" smtClean="0"/>
              <a:t>Many scholarship applications require a resume.</a:t>
            </a:r>
          </a:p>
          <a:p>
            <a:r>
              <a:rPr lang="en-US" sz="2800" dirty="0" smtClean="0"/>
              <a:t>A sample format is in your packet – Keep the resume to 1 page with your most important high school accomplishments highlighted.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(#6)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15 Leadership Quotes About The Qualities Of A Good Leader | Brainy R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07" y="440575"/>
            <a:ext cx="3424844" cy="614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Applications:</a:t>
            </a:r>
            <a:br>
              <a:rPr lang="en-US" dirty="0" smtClean="0"/>
            </a:br>
            <a:r>
              <a:rPr lang="en-US" dirty="0" smtClean="0"/>
              <a:t>The Honors &amp; Awards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HIGH SCHOOL recognition(s) ordered from most important to </a:t>
            </a:r>
            <a:r>
              <a:rPr lang="en-US" dirty="0" smtClean="0"/>
              <a:t>least; do not include middle schoo</a:t>
            </a:r>
            <a:r>
              <a:rPr lang="en-US" dirty="0" smtClean="0"/>
              <a:t>l awards.. Remember, 1 page resumes get reviewed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sz="3600" dirty="0" smtClean="0"/>
              <a:t>HONOR SOCIETIES</a:t>
            </a:r>
          </a:p>
          <a:p>
            <a:r>
              <a:rPr lang="en-US" sz="3600" dirty="0" smtClean="0"/>
              <a:t>SCHOOL AWARDS</a:t>
            </a:r>
          </a:p>
          <a:p>
            <a:r>
              <a:rPr lang="en-US" sz="3600" dirty="0" smtClean="0"/>
              <a:t>AP SCHOLAR AWARDS</a:t>
            </a:r>
          </a:p>
          <a:p>
            <a:r>
              <a:rPr lang="en-US" sz="3600" dirty="0" smtClean="0"/>
              <a:t>AICE DIPLOMA</a:t>
            </a:r>
            <a:endParaRPr lang="en-US" sz="3600" dirty="0"/>
          </a:p>
        </p:txBody>
      </p:sp>
      <p:pic>
        <p:nvPicPr>
          <p:cNvPr id="4098" name="Picture 2" descr="Aw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45" y="2937801"/>
            <a:ext cx="598753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an Eventful Summer!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774" y="2160589"/>
            <a:ext cx="5769033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Take a dual enrollment course or two at PBSC</a:t>
            </a:r>
          </a:p>
          <a:p>
            <a:r>
              <a:rPr lang="en-US" sz="2800" dirty="0" smtClean="0"/>
              <a:t>Find/apply for an internship in an area of your intended major</a:t>
            </a:r>
          </a:p>
          <a:p>
            <a:r>
              <a:rPr lang="en-US" sz="2800" dirty="0" smtClean="0"/>
              <a:t>Get involved in a summer community service project</a:t>
            </a:r>
          </a:p>
          <a:p>
            <a:r>
              <a:rPr lang="en-US" sz="2800" dirty="0" smtClean="0"/>
              <a:t>Job shadow </a:t>
            </a:r>
          </a:p>
          <a:p>
            <a:r>
              <a:rPr lang="en-US" sz="2800" dirty="0" smtClean="0"/>
              <a:t>Work; get a summer job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(#7)</a:t>
            </a:r>
            <a:endParaRPr lang="en-US" sz="2800" dirty="0"/>
          </a:p>
        </p:txBody>
      </p:sp>
      <p:pic>
        <p:nvPicPr>
          <p:cNvPr id="1026" name="Picture 2" descr="Summer Institute at Covenant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5" y="2160589"/>
            <a:ext cx="5189509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0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Schools Should I Apply To and When Do I Start? (see matrix)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5055"/>
            <a:ext cx="8596668" cy="4222864"/>
          </a:xfrm>
        </p:spPr>
        <p:txBody>
          <a:bodyPr>
            <a:noAutofit/>
          </a:bodyPr>
          <a:lstStyle/>
          <a:p>
            <a:r>
              <a:rPr lang="en-US" sz="2000" dirty="0" smtClean="0"/>
              <a:t>Reach 1 – 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Your GPA &amp; Test Scores are in the lower range of the mid    	50% on the school’s freshman profile</a:t>
            </a:r>
            <a:endParaRPr lang="en-US" sz="2000" dirty="0"/>
          </a:p>
          <a:p>
            <a:r>
              <a:rPr lang="en-US" sz="2000" dirty="0" smtClean="0"/>
              <a:t>Reasonable 2 – 3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Your GPA &amp; Test Scores are in the mid to upper range of 	the mid 50% </a:t>
            </a:r>
          </a:p>
          <a:p>
            <a:r>
              <a:rPr lang="en-US" sz="2000" dirty="0" smtClean="0"/>
              <a:t>Safety 1 – 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Your GPA &amp; Test Scores exceed the mid 50%</a:t>
            </a:r>
          </a:p>
          <a:p>
            <a:pPr marL="0" indent="0">
              <a:buNone/>
            </a:pPr>
            <a:r>
              <a:rPr lang="en-US" sz="2000" dirty="0" smtClean="0"/>
              <a:t>NOTE:  If you are applying out of state, your list will be lengthier.   Many students begin the college application process in September – see matrix and application timelines.</a:t>
            </a:r>
          </a:p>
        </p:txBody>
      </p:sp>
    </p:spTree>
    <p:extLst>
      <p:ext uri="{BB962C8B-B14F-4D97-AF65-F5344CB8AC3E}">
        <p14:creationId xmlns:p14="http://schemas.microsoft.com/office/powerpoint/2010/main" val="26210241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680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Juniors</vt:lpstr>
      <vt:lpstr>Where Do I Begin?</vt:lpstr>
      <vt:lpstr>What Do Universities Consider When Reviewing My Application?</vt:lpstr>
      <vt:lpstr>Which Test Is Best For Me?</vt:lpstr>
      <vt:lpstr>What is SCOIR?</vt:lpstr>
      <vt:lpstr>Why Is My Resume Important? </vt:lpstr>
      <vt:lpstr>College Applications: The Honors &amp; Awards Section</vt:lpstr>
      <vt:lpstr>Plan for an Eventful Summer!</vt:lpstr>
      <vt:lpstr>How Many Schools Should I Apply To and When Do I Start? (see matrix)</vt:lpstr>
      <vt:lpstr>State University System Matrix      Mid-50% range for GPA &amp; Test Scores</vt:lpstr>
      <vt:lpstr>An Invaluable Application Resource</vt:lpstr>
    </vt:vector>
  </TitlesOfParts>
  <Company>The School District of 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Juniors</dc:title>
  <dc:creator>Windows User</dc:creator>
  <cp:lastModifiedBy>Windows User</cp:lastModifiedBy>
  <cp:revision>19</cp:revision>
  <dcterms:created xsi:type="dcterms:W3CDTF">2022-02-14T19:06:03Z</dcterms:created>
  <dcterms:modified xsi:type="dcterms:W3CDTF">2022-02-21T15:52:29Z</dcterms:modified>
</cp:coreProperties>
</file>